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79" r:id="rId4"/>
    <p:sldId id="28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1" r:id="rId18"/>
    <p:sldId id="272" r:id="rId19"/>
    <p:sldId id="270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66800-CC76-4B13-B07C-AA473504DD4C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F331E-0CA1-4194-A2CA-8D69EC8D844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7311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F331E-0CA1-4194-A2CA-8D69EC8D8441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1498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F331E-0CA1-4194-A2CA-8D69EC8D8441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2694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F331E-0CA1-4194-A2CA-8D69EC8D8441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252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F331E-0CA1-4194-A2CA-8D69EC8D8441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1875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F331E-0CA1-4194-A2CA-8D69EC8D8441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1802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F331E-0CA1-4194-A2CA-8D69EC8D8441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4867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F331E-0CA1-4194-A2CA-8D69EC8D8441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0342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F331E-0CA1-4194-A2CA-8D69EC8D8441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1390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F331E-0CA1-4194-A2CA-8D69EC8D8441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076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F331E-0CA1-4194-A2CA-8D69EC8D8441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8584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F9B8-2AEF-471C-B1F0-C90102640B8F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621E1-C0BB-47AE-B7BA-E2C2C0F1CF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031175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F9B8-2AEF-471C-B1F0-C90102640B8F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621E1-C0BB-47AE-B7BA-E2C2C0F1CF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9762178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F9B8-2AEF-471C-B1F0-C90102640B8F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621E1-C0BB-47AE-B7BA-E2C2C0F1CF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1489217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F9B8-2AEF-471C-B1F0-C90102640B8F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621E1-C0BB-47AE-B7BA-E2C2C0F1CF06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0823975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F9B8-2AEF-471C-B1F0-C90102640B8F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621E1-C0BB-47AE-B7BA-E2C2C0F1CF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0784181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F9B8-2AEF-471C-B1F0-C90102640B8F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621E1-C0BB-47AE-B7BA-E2C2C0F1CF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1369700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F9B8-2AEF-471C-B1F0-C90102640B8F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621E1-C0BB-47AE-B7BA-E2C2C0F1CF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9022773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F9B8-2AEF-471C-B1F0-C90102640B8F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621E1-C0BB-47AE-B7BA-E2C2C0F1CF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5471311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F9B8-2AEF-471C-B1F0-C90102640B8F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621E1-C0BB-47AE-B7BA-E2C2C0F1CF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3667613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F9B8-2AEF-471C-B1F0-C90102640B8F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621E1-C0BB-47AE-B7BA-E2C2C0F1CF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5222194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F9B8-2AEF-471C-B1F0-C90102640B8F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621E1-C0BB-47AE-B7BA-E2C2C0F1CF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8699088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F9B8-2AEF-471C-B1F0-C90102640B8F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621E1-C0BB-47AE-B7BA-E2C2C0F1CF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542351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F9B8-2AEF-471C-B1F0-C90102640B8F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621E1-C0BB-47AE-B7BA-E2C2C0F1CF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3813721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F9B8-2AEF-471C-B1F0-C90102640B8F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621E1-C0BB-47AE-B7BA-E2C2C0F1CF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381608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F9B8-2AEF-471C-B1F0-C90102640B8F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621E1-C0BB-47AE-B7BA-E2C2C0F1CF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5739838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F9B8-2AEF-471C-B1F0-C90102640B8F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621E1-C0BB-47AE-B7BA-E2C2C0F1CF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045062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F9B8-2AEF-471C-B1F0-C90102640B8F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621E1-C0BB-47AE-B7BA-E2C2C0F1CF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000073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641F9B8-2AEF-471C-B1F0-C90102640B8F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621E1-C0BB-47AE-B7BA-E2C2C0F1CF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25388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12DC3AEC-D29A-4BCB-A3BA-7D1BDD43E7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55030" y="5321030"/>
            <a:ext cx="1536970" cy="1536970"/>
          </a:xfrm>
          <a:prstGeom prst="rect">
            <a:avLst/>
          </a:prstGeom>
        </p:spPr>
      </p:pic>
      <p:sp>
        <p:nvSpPr>
          <p:cNvPr id="3" name="Alt Başlık 2">
            <a:extLst>
              <a:ext uri="{FF2B5EF4-FFF2-40B4-BE49-F238E27FC236}">
                <a16:creationId xmlns:a16="http://schemas.microsoft.com/office/drawing/2014/main" id="{5B8444AD-76FC-44BA-9C9B-79EAC1C8D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829" y="3016577"/>
            <a:ext cx="11906054" cy="3725160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CMPE 211 Course Project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Name</a:t>
            </a:r>
            <a:r>
              <a:rPr lang="tr-TR" sz="1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tr-TR" sz="16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b="1" i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TEDUpolly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Name :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Petit Project (Section 1)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Members :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Fuat Yiğit KOÇYİĞİT - 16429085948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Günsu GÜNAYDIN - 18098680134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Sudenur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ATA - 10014062970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Yunus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NOGAY - 41953436140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E83D08F-792D-4C1D-964F-E1A1E8444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889" y="116263"/>
            <a:ext cx="9131048" cy="2809553"/>
          </a:xfrm>
          <a:prstGeom prst="rect">
            <a:avLst/>
          </a:prstGeom>
          <a:ln>
            <a:solidFill>
              <a:schemeClr val="accent1">
                <a:alpha val="99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930532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2AA2926-EF80-4844-B8E9-7B92E3521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21134" r="17739" b="21845"/>
          <a:stretch/>
        </p:blipFill>
        <p:spPr>
          <a:xfrm>
            <a:off x="145373" y="197788"/>
            <a:ext cx="5843623" cy="278663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691A720-13A8-4FF4-8C13-9BC4061B0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40" t="12908" r="3696" b="23121"/>
          <a:stretch/>
        </p:blipFill>
        <p:spPr>
          <a:xfrm>
            <a:off x="6096000" y="197788"/>
            <a:ext cx="6270773" cy="278358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9818FBF-7C20-468A-822A-BC3A180DD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605" y="3059867"/>
            <a:ext cx="5190782" cy="36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2321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50C4114-6003-4275-B2D7-E9704FEA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EBEBEB"/>
                </a:solidFill>
              </a:rPr>
              <a:t>Board Class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DB1A61D-58EE-4846-92CB-8E3C1927A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2" t="8086" r="13830" b="21559"/>
          <a:stretch/>
        </p:blipFill>
        <p:spPr>
          <a:xfrm>
            <a:off x="5732071" y="130647"/>
            <a:ext cx="6325471" cy="3467732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0AD0A04-A765-4C3C-B056-52CA30D1E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156" y="1705669"/>
            <a:ext cx="4803001" cy="5021684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EBEBEB"/>
                </a:solidFill>
              </a:rPr>
              <a:t>Have</a:t>
            </a:r>
            <a:r>
              <a:rPr lang="en-US">
                <a:solidFill>
                  <a:srgbClr val="EBEBEB"/>
                </a:solidFill>
              </a:rPr>
              <a:t> paint and initializesquares method</a:t>
            </a:r>
            <a:endParaRPr lang="tr-TR">
              <a:solidFill>
                <a:srgbClr val="EBEBEB"/>
              </a:solidFill>
            </a:endParaRPr>
          </a:p>
          <a:p>
            <a:r>
              <a:rPr lang="tr-TR">
                <a:solidFill>
                  <a:srgbClr val="EBEBEB"/>
                </a:solidFill>
              </a:rPr>
              <a:t>Adjusting the pictures and creating the squares 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959C87C-1127-42BA-8321-DC41D7118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40" t="7943" r="3378" b="22695"/>
          <a:stretch/>
        </p:blipFill>
        <p:spPr>
          <a:xfrm>
            <a:off x="5769467" y="3709641"/>
            <a:ext cx="6325471" cy="301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50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973C9DE-319C-405D-94B8-3D944133C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EBEBEB"/>
                </a:solidFill>
              </a:rPr>
              <a:t>Dice Class</a:t>
            </a: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5CD5F40-451A-48F2-8325-18BA15B96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80" t="7801" r="19415" b="21278"/>
          <a:stretch/>
        </p:blipFill>
        <p:spPr>
          <a:xfrm>
            <a:off x="5553492" y="1643297"/>
            <a:ext cx="6594919" cy="3709641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6CDE49-F5A0-4DCF-AB4B-2526D93DB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EBEBEB"/>
                </a:solidFill>
              </a:rPr>
              <a:t>It has </a:t>
            </a:r>
            <a:r>
              <a:rPr lang="en-US">
                <a:solidFill>
                  <a:srgbClr val="EBEBEB"/>
                </a:solidFill>
              </a:rPr>
              <a:t>update gpa, paint component and zar at method</a:t>
            </a:r>
            <a:r>
              <a:rPr lang="tr-TR">
                <a:solidFill>
                  <a:srgbClr val="EBEBEB"/>
                </a:solidFill>
              </a:rPr>
              <a:t>.</a:t>
            </a:r>
          </a:p>
          <a:p>
            <a:r>
              <a:rPr lang="tr-TR">
                <a:solidFill>
                  <a:srgbClr val="EBEBEB"/>
                </a:solidFill>
              </a:rPr>
              <a:t>For Rolling dice and updating gpa.</a:t>
            </a:r>
          </a:p>
          <a:p>
            <a:endParaRPr lang="tr-TR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319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A09FED6-13E3-47FD-86CA-ADE4AB5E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EBEBEB"/>
                </a:solidFill>
              </a:rPr>
              <a:t>Finish Class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72896AD-FAEE-4223-A206-A68B1D89E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20" t="7802" r="18777" b="22695"/>
          <a:stretch/>
        </p:blipFill>
        <p:spPr>
          <a:xfrm>
            <a:off x="5732071" y="1656984"/>
            <a:ext cx="6300500" cy="3544031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11B081A-8A5C-4C2C-AF67-7523B82F8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EBEBEB"/>
                </a:solidFill>
              </a:rPr>
              <a:t>W</a:t>
            </a:r>
            <a:r>
              <a:rPr lang="en-US">
                <a:solidFill>
                  <a:srgbClr val="EBEBEB"/>
                </a:solidFill>
              </a:rPr>
              <a:t>orks when a player bankrupted and has no way out</a:t>
            </a:r>
            <a:r>
              <a:rPr lang="tr-TR">
                <a:solidFill>
                  <a:srgbClr val="EBEBEB"/>
                </a:solidFill>
              </a:rPr>
              <a:t>.</a:t>
            </a:r>
          </a:p>
          <a:p>
            <a:r>
              <a:rPr lang="tr-TR">
                <a:solidFill>
                  <a:srgbClr val="EBEBEB"/>
                </a:solidFill>
              </a:rPr>
              <a:t>O</a:t>
            </a:r>
            <a:r>
              <a:rPr lang="en-US">
                <a:solidFill>
                  <a:srgbClr val="EBEBEB"/>
                </a:solidFill>
              </a:rPr>
              <a:t>pens a frame with winning picture and announce.</a:t>
            </a:r>
            <a:endParaRPr lang="tr-TR">
              <a:solidFill>
                <a:srgbClr val="EBEBEB"/>
              </a:solidFill>
            </a:endParaRPr>
          </a:p>
          <a:p>
            <a:endParaRPr lang="tr-TR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973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C95461A-51CA-49A8-8934-6A4492D5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EBEBEB"/>
                </a:solidFill>
              </a:rPr>
              <a:t>Ev Satımı Class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115D2E5-512B-45F6-8277-0D5FE43E6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7660" r="19495" b="25532"/>
          <a:stretch/>
        </p:blipFill>
        <p:spPr>
          <a:xfrm>
            <a:off x="5766691" y="106272"/>
            <a:ext cx="5709292" cy="3113583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9A843B-6F4E-436F-B3C5-6C3ECDCD4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854820"/>
            <a:ext cx="4479250" cy="4885345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rgbClr val="EBEBEB"/>
                </a:solidFill>
              </a:rPr>
              <a:t>W</a:t>
            </a:r>
            <a:r>
              <a:rPr lang="en-US" dirty="0" err="1">
                <a:solidFill>
                  <a:srgbClr val="EBEBEB"/>
                </a:solidFill>
              </a:rPr>
              <a:t>orks</a:t>
            </a:r>
            <a:r>
              <a:rPr lang="en-US" dirty="0">
                <a:solidFill>
                  <a:srgbClr val="EBEBEB"/>
                </a:solidFill>
              </a:rPr>
              <a:t> only when </a:t>
            </a:r>
            <a:r>
              <a:rPr lang="tr-TR" dirty="0">
                <a:solidFill>
                  <a:srgbClr val="EBEBEB"/>
                </a:solidFill>
              </a:rPr>
              <a:t>E</a:t>
            </a:r>
            <a:r>
              <a:rPr lang="en-US" dirty="0" err="1">
                <a:solidFill>
                  <a:srgbClr val="EBEBEB"/>
                </a:solidFill>
              </a:rPr>
              <a:t>ks</a:t>
            </a:r>
            <a:r>
              <a:rPr lang="tr-TR" dirty="0" err="1">
                <a:solidFill>
                  <a:srgbClr val="EBEBEB"/>
                </a:solidFill>
              </a:rPr>
              <a:t>iIs</a:t>
            </a:r>
            <a:r>
              <a:rPr lang="en-US" dirty="0" err="1">
                <a:solidFill>
                  <a:srgbClr val="EBEBEB"/>
                </a:solidFill>
              </a:rPr>
              <a:t>lem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method</a:t>
            </a:r>
            <a:r>
              <a:rPr lang="en-US" dirty="0">
                <a:solidFill>
                  <a:srgbClr val="EBEBEB"/>
                </a:solidFill>
              </a:rPr>
              <a:t> is called and player hasn’t got enough money</a:t>
            </a:r>
            <a:endParaRPr lang="tr-TR" dirty="0">
              <a:solidFill>
                <a:srgbClr val="EBEBEB"/>
              </a:solidFill>
            </a:endParaRPr>
          </a:p>
          <a:p>
            <a:r>
              <a:rPr lang="tr-TR" dirty="0">
                <a:solidFill>
                  <a:srgbClr val="EBEBEB"/>
                </a:solidFill>
              </a:rPr>
              <a:t>User </a:t>
            </a:r>
            <a:r>
              <a:rPr lang="tr-TR" dirty="0" err="1">
                <a:solidFill>
                  <a:srgbClr val="EBEBEB"/>
                </a:solidFill>
              </a:rPr>
              <a:t>selects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the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squares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and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pushes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sell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button</a:t>
            </a:r>
            <a:r>
              <a:rPr lang="tr-TR" dirty="0">
                <a:solidFill>
                  <a:srgbClr val="EBEBEB"/>
                </a:solidFill>
              </a:rPr>
              <a:t>.</a:t>
            </a:r>
          </a:p>
          <a:p>
            <a:r>
              <a:rPr lang="en-US" dirty="0">
                <a:solidFill>
                  <a:srgbClr val="EBEBEB"/>
                </a:solidFill>
              </a:rPr>
              <a:t>If the player has no wealth, this class calls the Finish class</a:t>
            </a:r>
            <a:endParaRPr lang="tr-TR" dirty="0">
              <a:solidFill>
                <a:srgbClr val="EBEBEB"/>
              </a:solidFill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F6C67BD-4434-42D9-9D58-2B72608967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9" t="7801" r="19894" b="25532"/>
          <a:stretch/>
        </p:blipFill>
        <p:spPr>
          <a:xfrm>
            <a:off x="5766691" y="3317748"/>
            <a:ext cx="5709292" cy="329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74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B6ADCC8-0F56-4CA9-8A37-E1D456D71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EBEBEB"/>
                </a:solidFill>
              </a:rPr>
              <a:t>Main Class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B55D19E-8A83-4ECE-BF0E-C71F69434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1" t="7659" r="19735" b="20994"/>
          <a:stretch/>
        </p:blipFill>
        <p:spPr>
          <a:xfrm>
            <a:off x="5698765" y="1643636"/>
            <a:ext cx="6347962" cy="3570728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9EC392-AA32-46C1-A08C-B59CA38E9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11" y="1816931"/>
            <a:ext cx="4413435" cy="4856243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rgbClr val="EBEBEB"/>
                </a:solidFill>
              </a:rPr>
              <a:t>Has </a:t>
            </a:r>
            <a:r>
              <a:rPr lang="en-US" dirty="0" err="1">
                <a:solidFill>
                  <a:srgbClr val="EBEBEB"/>
                </a:solidFill>
              </a:rPr>
              <a:t>NextTurn,RollDice</a:t>
            </a:r>
            <a:r>
              <a:rPr lang="en-US" dirty="0">
                <a:solidFill>
                  <a:srgbClr val="EBEBEB"/>
                </a:solidFill>
              </a:rPr>
              <a:t>, </a:t>
            </a:r>
            <a:r>
              <a:rPr lang="en-US" dirty="0" err="1">
                <a:solidFill>
                  <a:srgbClr val="EBEBEB"/>
                </a:solidFill>
              </a:rPr>
              <a:t>PayRent</a:t>
            </a:r>
            <a:r>
              <a:rPr lang="en-US" dirty="0">
                <a:solidFill>
                  <a:srgbClr val="EBEBEB"/>
                </a:solidFill>
              </a:rPr>
              <a:t>, Buy, Special, Build and Sell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buttons</a:t>
            </a:r>
            <a:r>
              <a:rPr lang="tr-TR" dirty="0">
                <a:solidFill>
                  <a:srgbClr val="EBEBEB"/>
                </a:solidFill>
              </a:rPr>
              <a:t> in it.</a:t>
            </a:r>
          </a:p>
          <a:p>
            <a:r>
              <a:rPr lang="tr-TR" dirty="0" err="1">
                <a:solidFill>
                  <a:srgbClr val="EBEBEB"/>
                </a:solidFill>
              </a:rPr>
              <a:t>All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buttons</a:t>
            </a:r>
            <a:r>
              <a:rPr lang="tr-TR" dirty="0">
                <a:solidFill>
                  <a:srgbClr val="EBEBEB"/>
                </a:solidFill>
              </a:rPr>
              <a:t> has </a:t>
            </a:r>
            <a:r>
              <a:rPr lang="tr-TR" dirty="0" err="1">
                <a:solidFill>
                  <a:srgbClr val="EBEBEB"/>
                </a:solidFill>
              </a:rPr>
              <a:t>different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jobs</a:t>
            </a:r>
            <a:r>
              <a:rPr lang="tr-TR" dirty="0">
                <a:solidFill>
                  <a:srgbClr val="EBEBEB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0623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8F8852D7-5E77-4B96-A331-260880E69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8227" r="8484" b="20851"/>
          <a:stretch/>
        </p:blipFill>
        <p:spPr>
          <a:xfrm>
            <a:off x="77822" y="126459"/>
            <a:ext cx="6673174" cy="3479236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CD78A866-9D3D-423D-9369-84EC13FC88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60" t="7376" r="2420" b="21702"/>
          <a:stretch/>
        </p:blipFill>
        <p:spPr>
          <a:xfrm>
            <a:off x="4260714" y="2948561"/>
            <a:ext cx="7853464" cy="37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3601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5F92CF22-C2D0-4C51-AED3-B3F7DBED3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21" t="7801" r="3378" b="21418"/>
          <a:stretch/>
        </p:blipFill>
        <p:spPr>
          <a:xfrm>
            <a:off x="97277" y="126460"/>
            <a:ext cx="7431932" cy="360401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C7AAFCC-83BA-4BAA-8686-632F6025BC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22" t="7802" r="19813" b="21418"/>
          <a:stretch/>
        </p:blipFill>
        <p:spPr>
          <a:xfrm>
            <a:off x="5184843" y="2592982"/>
            <a:ext cx="6909880" cy="41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251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35027A4-6BA5-4277-838E-3B03A9BA1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1" t="7518" r="19335" b="21702"/>
          <a:stretch/>
        </p:blipFill>
        <p:spPr>
          <a:xfrm>
            <a:off x="103762" y="68094"/>
            <a:ext cx="5992238" cy="361126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D044CA1-06CB-4451-9354-F7BD278D1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81" t="7518" r="8963" b="20851"/>
          <a:stretch/>
        </p:blipFill>
        <p:spPr>
          <a:xfrm>
            <a:off x="5142688" y="3124804"/>
            <a:ext cx="6945550" cy="36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8968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3BC869C8-BE28-49CA-855A-D87F80DD2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1" t="28504" r="3071" b="21560"/>
          <a:stretch/>
        </p:blipFill>
        <p:spPr>
          <a:xfrm>
            <a:off x="101088" y="87547"/>
            <a:ext cx="8593842" cy="2937753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76683C6-9D17-4689-9C72-5CF1F6DF7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23263" r="13750" b="27234"/>
          <a:stretch/>
        </p:blipFill>
        <p:spPr>
          <a:xfrm>
            <a:off x="3232120" y="3307404"/>
            <a:ext cx="8686798" cy="33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7241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8C493D-BB68-496F-A5E7-4B3C01CB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452718"/>
            <a:ext cx="9404723" cy="1400530"/>
          </a:xfrm>
        </p:spPr>
        <p:txBody>
          <a:bodyPr/>
          <a:lstStyle/>
          <a:p>
            <a:r>
              <a:rPr lang="tr-TR" dirty="0" err="1"/>
              <a:t>Contents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61008E5-FEAE-4598-9512-AB9F9F80A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581578"/>
            <a:ext cx="10610474" cy="5111453"/>
          </a:xfrm>
        </p:spPr>
        <p:txBody>
          <a:bodyPr>
            <a:normAutofit/>
          </a:bodyPr>
          <a:lstStyle/>
          <a:p>
            <a:r>
              <a:rPr lang="tr-TR" dirty="0"/>
              <a:t>Rules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Instructions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Game</a:t>
            </a:r>
          </a:p>
          <a:p>
            <a:r>
              <a:rPr lang="tr-TR" dirty="0"/>
              <a:t>General Design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Classes</a:t>
            </a:r>
            <a:endParaRPr lang="tr-TR" dirty="0"/>
          </a:p>
          <a:p>
            <a:r>
              <a:rPr lang="tr-TR" dirty="0"/>
              <a:t>Giriş Class</a:t>
            </a:r>
          </a:p>
          <a:p>
            <a:r>
              <a:rPr lang="tr-TR" dirty="0" err="1"/>
              <a:t>WhichPlayerStart</a:t>
            </a:r>
            <a:r>
              <a:rPr lang="tr-TR" dirty="0"/>
              <a:t> Class</a:t>
            </a:r>
          </a:p>
          <a:p>
            <a:r>
              <a:rPr lang="tr-TR" dirty="0" err="1"/>
              <a:t>Square</a:t>
            </a:r>
            <a:r>
              <a:rPr lang="tr-TR" dirty="0"/>
              <a:t> Class</a:t>
            </a:r>
          </a:p>
          <a:p>
            <a:r>
              <a:rPr lang="tr-TR" dirty="0"/>
              <a:t>Player Class</a:t>
            </a:r>
          </a:p>
          <a:p>
            <a:r>
              <a:rPr lang="tr-TR" dirty="0"/>
              <a:t>Board Class</a:t>
            </a:r>
          </a:p>
          <a:p>
            <a:r>
              <a:rPr lang="tr-TR" dirty="0" err="1"/>
              <a:t>Dice</a:t>
            </a:r>
            <a:r>
              <a:rPr lang="tr-TR" dirty="0"/>
              <a:t> Class</a:t>
            </a:r>
          </a:p>
          <a:p>
            <a:r>
              <a:rPr lang="tr-TR" dirty="0" err="1"/>
              <a:t>Finish</a:t>
            </a:r>
            <a:r>
              <a:rPr lang="tr-TR" dirty="0"/>
              <a:t> Class</a:t>
            </a:r>
          </a:p>
          <a:p>
            <a:r>
              <a:rPr lang="tr-TR" dirty="0"/>
              <a:t>Ev Satımı Class</a:t>
            </a:r>
          </a:p>
          <a:p>
            <a:r>
              <a:rPr lang="tr-TR" dirty="0"/>
              <a:t>Main Class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F96C437-0165-4E6F-B327-42217DDFFB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55030" y="5321030"/>
            <a:ext cx="1536970" cy="153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2259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51CBAD3D-2A86-4762-82D3-0BE4A1394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21" t="7660" r="3617" b="20709"/>
          <a:stretch/>
        </p:blipFill>
        <p:spPr>
          <a:xfrm>
            <a:off x="68095" y="0"/>
            <a:ext cx="7670212" cy="379378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3A87F90-C9B4-49B8-93D8-3289CA1FA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0" t="23404" r="4415" b="26383"/>
          <a:stretch/>
        </p:blipFill>
        <p:spPr>
          <a:xfrm>
            <a:off x="3083667" y="3621348"/>
            <a:ext cx="9040237" cy="316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03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72C1B00-5702-450E-8C64-BA55BE9732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1" t="7943" r="4016" b="21844"/>
          <a:stretch/>
        </p:blipFill>
        <p:spPr>
          <a:xfrm>
            <a:off x="508961" y="714982"/>
            <a:ext cx="11174077" cy="54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1302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311F2C6-85B8-44B6-9E83-86D2A637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44" y="149680"/>
            <a:ext cx="6317273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sz="3600" dirty="0">
                <a:solidFill>
                  <a:srgbClr val="EBEBEB"/>
                </a:solidFill>
              </a:rPr>
              <a:t>Rules </a:t>
            </a:r>
            <a:r>
              <a:rPr lang="tr-TR" sz="3600" dirty="0" err="1">
                <a:solidFill>
                  <a:srgbClr val="EBEBEB"/>
                </a:solidFill>
              </a:rPr>
              <a:t>and</a:t>
            </a:r>
            <a:r>
              <a:rPr lang="tr-TR" sz="3600" dirty="0">
                <a:solidFill>
                  <a:srgbClr val="EBEBEB"/>
                </a:solidFill>
              </a:rPr>
              <a:t> </a:t>
            </a:r>
            <a:r>
              <a:rPr lang="tr-TR" sz="3600" dirty="0" err="1">
                <a:solidFill>
                  <a:srgbClr val="EBEBEB"/>
                </a:solidFill>
              </a:rPr>
              <a:t>Instructions</a:t>
            </a:r>
            <a:r>
              <a:rPr lang="tr-TR" sz="3600" dirty="0">
                <a:solidFill>
                  <a:srgbClr val="EBEBEB"/>
                </a:solidFill>
              </a:rPr>
              <a:t> of </a:t>
            </a:r>
            <a:r>
              <a:rPr lang="tr-TR" sz="3600" dirty="0" err="1">
                <a:solidFill>
                  <a:srgbClr val="EBEBEB"/>
                </a:solidFill>
              </a:rPr>
              <a:t>the</a:t>
            </a:r>
            <a:r>
              <a:rPr lang="tr-TR" sz="3600" dirty="0">
                <a:solidFill>
                  <a:srgbClr val="EBEBEB"/>
                </a:solidFill>
              </a:rPr>
              <a:t> Game</a:t>
            </a:r>
            <a:br>
              <a:rPr lang="tr-TR" sz="3600" dirty="0">
                <a:solidFill>
                  <a:srgbClr val="EBEBEB"/>
                </a:solidFill>
              </a:rPr>
            </a:br>
            <a:endParaRPr lang="tr-TR" sz="3600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D4CC34B-7F7F-4BC1-9BB2-56807559D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05" t="8795" r="17562" b="13900"/>
          <a:stretch/>
        </p:blipFill>
        <p:spPr>
          <a:xfrm>
            <a:off x="7053527" y="2251587"/>
            <a:ext cx="5024449" cy="2826251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40D8D08-AA1D-4157-A29D-E3A83E488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557" y="1772002"/>
            <a:ext cx="6317273" cy="49789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The game have a board</a:t>
            </a:r>
            <a:r>
              <a:rPr lang="tr-TR" sz="1800" dirty="0">
                <a:solidFill>
                  <a:srgbClr val="FFFFFF"/>
                </a:solidFill>
              </a:rPr>
              <a:t>, </a:t>
            </a:r>
            <a:r>
              <a:rPr lang="tr-TR" sz="1800" dirty="0" err="1">
                <a:solidFill>
                  <a:srgbClr val="FFFFFF"/>
                </a:solidFill>
              </a:rPr>
              <a:t>panels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and</a:t>
            </a:r>
            <a:r>
              <a:rPr lang="tr-TR" sz="1800" dirty="0">
                <a:solidFill>
                  <a:srgbClr val="FFFFFF"/>
                </a:solidFill>
              </a:rPr>
              <a:t> 7 </a:t>
            </a:r>
            <a:r>
              <a:rPr lang="tr-TR" sz="1800" dirty="0" err="1">
                <a:solidFill>
                  <a:srgbClr val="FFFFFF"/>
                </a:solidFill>
              </a:rPr>
              <a:t>button</a:t>
            </a:r>
            <a:r>
              <a:rPr lang="tr-TR" sz="1800" dirty="0">
                <a:solidFill>
                  <a:srgbClr val="FFFFFF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Firstly, there will be a dice throw to </a:t>
            </a:r>
            <a:r>
              <a:rPr lang="en-US" sz="1800" dirty="0" err="1">
                <a:solidFill>
                  <a:srgbClr val="FFFFFF"/>
                </a:solidFill>
              </a:rPr>
              <a:t>specifiy</a:t>
            </a:r>
            <a:r>
              <a:rPr lang="en-US" sz="1800" dirty="0">
                <a:solidFill>
                  <a:srgbClr val="FFFFFF"/>
                </a:solidFill>
              </a:rPr>
              <a:t> the play order. </a:t>
            </a:r>
            <a:endParaRPr lang="tr-TR" sz="18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tr-TR" sz="1800" dirty="0">
                <a:solidFill>
                  <a:srgbClr val="FFFFFF"/>
                </a:solidFill>
              </a:rPr>
              <a:t>T</a:t>
            </a:r>
            <a:r>
              <a:rPr lang="en-US" sz="1800" dirty="0">
                <a:solidFill>
                  <a:srgbClr val="FFFFFF"/>
                </a:solidFill>
              </a:rPr>
              <a:t>h</a:t>
            </a:r>
            <a:r>
              <a:rPr lang="tr-TR" sz="1800" dirty="0">
                <a:solidFill>
                  <a:srgbClr val="FFFFFF"/>
                </a:solidFill>
              </a:rPr>
              <a:t>en</a:t>
            </a:r>
            <a:r>
              <a:rPr lang="en-US" sz="1800" dirty="0">
                <a:solidFill>
                  <a:srgbClr val="FFFFFF"/>
                </a:solidFill>
              </a:rPr>
              <a:t>, game will start according to that order. First student will throw the dice</a:t>
            </a:r>
            <a:r>
              <a:rPr lang="tr-TR" sz="1800" dirty="0">
                <a:solidFill>
                  <a:srgbClr val="FFFFFF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tr-TR" sz="1800" dirty="0">
                <a:solidFill>
                  <a:srgbClr val="FFFFFF"/>
                </a:solidFill>
              </a:rPr>
              <a:t>S</a:t>
            </a:r>
            <a:r>
              <a:rPr lang="en-US" sz="1800" dirty="0" err="1">
                <a:solidFill>
                  <a:srgbClr val="FFFFFF"/>
                </a:solidFill>
              </a:rPr>
              <a:t>tudents</a:t>
            </a:r>
            <a:r>
              <a:rPr lang="en-US" sz="1800" dirty="0">
                <a:solidFill>
                  <a:srgbClr val="FFFFFF"/>
                </a:solidFill>
              </a:rPr>
              <a:t> will start the game with $300.000 money</a:t>
            </a:r>
            <a:r>
              <a:rPr lang="tr-TR" sz="1800" dirty="0">
                <a:solidFill>
                  <a:srgbClr val="FFFFFF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tr-TR" sz="1800" dirty="0">
                <a:solidFill>
                  <a:srgbClr val="FFFFFF"/>
                </a:solidFill>
              </a:rPr>
              <a:t>A</a:t>
            </a:r>
            <a:r>
              <a:rPr lang="en-US" sz="1800" dirty="0" err="1">
                <a:solidFill>
                  <a:srgbClr val="FFFFFF"/>
                </a:solidFill>
              </a:rPr>
              <a:t>ble</a:t>
            </a:r>
            <a:r>
              <a:rPr lang="en-US" sz="1800" dirty="0">
                <a:solidFill>
                  <a:srgbClr val="FFFFFF"/>
                </a:solidFill>
              </a:rPr>
              <a:t> to buy the place if it is not owned by another student and if he/she has enough money to buy</a:t>
            </a:r>
            <a:r>
              <a:rPr lang="tr-TR" sz="1800" dirty="0">
                <a:solidFill>
                  <a:srgbClr val="FFFFFF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If another player has that place, he/she had to pay rent.</a:t>
            </a:r>
            <a:endParaRPr lang="tr-TR" sz="18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If he/she doesn’t have money to pay, the game will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want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from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him</a:t>
            </a:r>
            <a:r>
              <a:rPr lang="tr-TR" sz="1800" dirty="0">
                <a:solidFill>
                  <a:srgbClr val="FFFFFF"/>
                </a:solidFill>
              </a:rPr>
              <a:t>/her </a:t>
            </a:r>
            <a:r>
              <a:rPr lang="tr-TR" sz="1800" dirty="0" err="1">
                <a:solidFill>
                  <a:srgbClr val="FFFFFF"/>
                </a:solidFill>
              </a:rPr>
              <a:t>to</a:t>
            </a:r>
            <a:r>
              <a:rPr lang="en-US" sz="1800" dirty="0">
                <a:solidFill>
                  <a:srgbClr val="FFFFFF"/>
                </a:solidFill>
              </a:rPr>
              <a:t> sell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something</a:t>
            </a:r>
            <a:r>
              <a:rPr lang="en-US" sz="1800" dirty="0">
                <a:solidFill>
                  <a:srgbClr val="FFFFFF"/>
                </a:solidFill>
              </a:rPr>
              <a:t> until he/she has enough money to pay the rent. If he/she still doesn’t have enough money, student will de-</a:t>
            </a:r>
            <a:r>
              <a:rPr lang="en-US" sz="1800" dirty="0" err="1">
                <a:solidFill>
                  <a:srgbClr val="FFFFFF"/>
                </a:solidFill>
              </a:rPr>
              <a:t>registrate</a:t>
            </a:r>
            <a:r>
              <a:rPr lang="en-US" sz="1800" dirty="0">
                <a:solidFill>
                  <a:srgbClr val="FFFFFF"/>
                </a:solidFill>
              </a:rPr>
              <a:t> and lose the game.</a:t>
            </a:r>
            <a:endParaRPr lang="tr-TR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427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36D9430-76B7-4836-A8E2-FB8C796BF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13" y="331839"/>
            <a:ext cx="5616217" cy="1622321"/>
          </a:xfrm>
        </p:spPr>
        <p:txBody>
          <a:bodyPr>
            <a:normAutofit/>
          </a:bodyPr>
          <a:lstStyle/>
          <a:p>
            <a:r>
              <a:rPr lang="tr-TR" sz="3900" dirty="0">
                <a:solidFill>
                  <a:srgbClr val="EBEBEB"/>
                </a:solidFill>
              </a:rPr>
              <a:t>Rules </a:t>
            </a:r>
            <a:r>
              <a:rPr lang="tr-TR" sz="3900" dirty="0" err="1">
                <a:solidFill>
                  <a:srgbClr val="EBEBEB"/>
                </a:solidFill>
              </a:rPr>
              <a:t>and</a:t>
            </a:r>
            <a:r>
              <a:rPr lang="tr-TR" sz="3900" dirty="0">
                <a:solidFill>
                  <a:srgbClr val="EBEBEB"/>
                </a:solidFill>
              </a:rPr>
              <a:t> </a:t>
            </a:r>
            <a:r>
              <a:rPr lang="tr-TR" sz="3900" dirty="0" err="1">
                <a:solidFill>
                  <a:srgbClr val="EBEBEB"/>
                </a:solidFill>
              </a:rPr>
              <a:t>Instructions</a:t>
            </a:r>
            <a:r>
              <a:rPr lang="tr-TR" sz="3900" dirty="0">
                <a:solidFill>
                  <a:srgbClr val="EBEBEB"/>
                </a:solidFill>
              </a:rPr>
              <a:t> of </a:t>
            </a:r>
            <a:r>
              <a:rPr lang="tr-TR" sz="3900" dirty="0" err="1">
                <a:solidFill>
                  <a:srgbClr val="EBEBEB"/>
                </a:solidFill>
              </a:rPr>
              <a:t>the</a:t>
            </a:r>
            <a:r>
              <a:rPr lang="tr-TR" sz="3900" dirty="0">
                <a:solidFill>
                  <a:srgbClr val="EBEBEB"/>
                </a:solidFill>
              </a:rPr>
              <a:t> Game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88CBC88-F79D-426A-B217-D075E4308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23" r="-1" b="4942"/>
          <a:stretch/>
        </p:blipFill>
        <p:spPr>
          <a:xfrm>
            <a:off x="7009314" y="2251587"/>
            <a:ext cx="5111349" cy="2875132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CD28EE-0DD1-4CBA-9525-C7B82BDD3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82" y="1854820"/>
            <a:ext cx="6245823" cy="488644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Registration Freeze” square will make student freeze the next turn.</a:t>
            </a:r>
            <a:endParaRPr lang="tr-TR" sz="18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“Erasmus” square will cost student $25.000 money but will increase his/her GPA. </a:t>
            </a:r>
            <a:endParaRPr lang="tr-TR" sz="18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“Summer School” square will cost student $5.000 money but will increase his/her GPA slightly. </a:t>
            </a:r>
            <a:endParaRPr lang="tr-TR" sz="18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“</a:t>
            </a:r>
            <a:r>
              <a:rPr lang="en-US" sz="1800" dirty="0" err="1">
                <a:solidFill>
                  <a:srgbClr val="FFFFFF"/>
                </a:solidFill>
              </a:rPr>
              <a:t>Suprize</a:t>
            </a:r>
            <a:r>
              <a:rPr lang="en-US" sz="1800" dirty="0">
                <a:solidFill>
                  <a:srgbClr val="FFFFFF"/>
                </a:solidFill>
              </a:rPr>
              <a:t>” square will give student a </a:t>
            </a:r>
            <a:r>
              <a:rPr lang="en-US" sz="1800" dirty="0" err="1">
                <a:solidFill>
                  <a:srgbClr val="FFFFFF"/>
                </a:solidFill>
              </a:rPr>
              <a:t>suprize</a:t>
            </a:r>
            <a:r>
              <a:rPr lang="en-US" sz="1800" dirty="0">
                <a:solidFill>
                  <a:srgbClr val="FFFFFF"/>
                </a:solidFill>
              </a:rPr>
              <a:t> card.</a:t>
            </a:r>
            <a:endParaRPr lang="tr-TR" sz="18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Every dice of the student will be recorded as his/her grade. 1= 1.0 , 2= 2.0 , 3= 2.5 , 4= 3.0 , 5= 3.5 , 6= 4.0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and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player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will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get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scholarship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according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to</a:t>
            </a:r>
            <a:r>
              <a:rPr lang="tr-TR" sz="1800" dirty="0">
                <a:solidFill>
                  <a:srgbClr val="FFFFFF"/>
                </a:solidFill>
              </a:rPr>
              <a:t> his/her GPA.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The aim of the game is to finish the game as the richest and </a:t>
            </a:r>
            <a:r>
              <a:rPr lang="en-US" sz="1800" dirty="0" err="1">
                <a:solidFill>
                  <a:srgbClr val="FFFFFF"/>
                </a:solidFill>
              </a:rPr>
              <a:t>successeful</a:t>
            </a:r>
            <a:r>
              <a:rPr lang="en-US" sz="1800" dirty="0">
                <a:solidFill>
                  <a:srgbClr val="FFFFFF"/>
                </a:solidFill>
              </a:rPr>
              <a:t> student or el</a:t>
            </a:r>
            <a:r>
              <a:rPr lang="tr-TR" sz="1800" dirty="0">
                <a:solidFill>
                  <a:srgbClr val="FFFFFF"/>
                </a:solidFill>
              </a:rPr>
              <a:t>i</a:t>
            </a:r>
            <a:r>
              <a:rPr lang="en-US" sz="1800" dirty="0" err="1">
                <a:solidFill>
                  <a:srgbClr val="FFFFFF"/>
                </a:solidFill>
              </a:rPr>
              <a:t>minate</a:t>
            </a:r>
            <a:r>
              <a:rPr lang="en-US" sz="1800" dirty="0">
                <a:solidFill>
                  <a:srgbClr val="FFFFFF"/>
                </a:solidFill>
              </a:rPr>
              <a:t> other student and be the last one standing.</a:t>
            </a:r>
            <a:endParaRPr lang="tr-TR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973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A48B0FA-A164-4C56-A40D-7611BA48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General Design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Classes</a:t>
            </a:r>
            <a:br>
              <a:rPr lang="tr-TR" dirty="0"/>
            </a:b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85F9142-9F2F-4EE8-A62E-E7334D3D1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" t="56799" r="86033" b="15347"/>
          <a:stretch/>
        </p:blipFill>
        <p:spPr>
          <a:xfrm>
            <a:off x="7662887" y="1625318"/>
            <a:ext cx="4293443" cy="4820664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66F3D107-343D-4188-B717-CC4E0B22B717}"/>
              </a:ext>
            </a:extLst>
          </p:cNvPr>
          <p:cNvSpPr txBox="1"/>
          <p:nvPr/>
        </p:nvSpPr>
        <p:spPr>
          <a:xfrm>
            <a:off x="646111" y="1625318"/>
            <a:ext cx="89032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Giriş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 err="1"/>
              <a:t>WhichPlayerStart</a:t>
            </a:r>
            <a:r>
              <a:rPr lang="tr-TR" sz="2000" dirty="0"/>
              <a:t>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 err="1"/>
              <a:t>Dice</a:t>
            </a:r>
            <a:r>
              <a:rPr lang="tr-TR" sz="2000" dirty="0"/>
              <a:t> </a:t>
            </a:r>
            <a:r>
              <a:rPr lang="tr-TR" sz="2000" dirty="0" err="1"/>
              <a:t>class</a:t>
            </a:r>
            <a:endParaRPr lang="tr-T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Player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 err="1"/>
              <a:t>Square</a:t>
            </a:r>
            <a:r>
              <a:rPr lang="tr-TR" sz="2000" dirty="0"/>
              <a:t>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Board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Main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 err="1"/>
              <a:t>Finish</a:t>
            </a:r>
            <a:r>
              <a:rPr lang="tr-TR" sz="2000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71283206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44B49E-E094-4952-8267-CB636395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EBEBEB"/>
                </a:solidFill>
              </a:rPr>
              <a:t>Giriş Class</a:t>
            </a: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A024005-25F1-4615-AFD2-CAFC7B680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0" t="8085" r="19646" b="20994"/>
          <a:stretch/>
        </p:blipFill>
        <p:spPr>
          <a:xfrm>
            <a:off x="5553492" y="1440426"/>
            <a:ext cx="6518534" cy="4539338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DF0375F-B216-461C-BF09-A729A8A27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rgbClr val="EBEBEB"/>
                </a:solidFill>
              </a:rPr>
              <a:t>User </a:t>
            </a:r>
            <a:r>
              <a:rPr lang="tr-TR" dirty="0" err="1">
                <a:solidFill>
                  <a:srgbClr val="EBEBEB"/>
                </a:solidFill>
              </a:rPr>
              <a:t>pushes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to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the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Add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player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button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to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create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players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or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pushes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remove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player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button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to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remove</a:t>
            </a:r>
            <a:r>
              <a:rPr lang="tr-TR" dirty="0">
                <a:solidFill>
                  <a:srgbClr val="EBEBEB"/>
                </a:solidFill>
              </a:rPr>
              <a:t> a </a:t>
            </a:r>
            <a:r>
              <a:rPr lang="tr-TR" dirty="0" err="1">
                <a:solidFill>
                  <a:srgbClr val="EBEBEB"/>
                </a:solidFill>
              </a:rPr>
              <a:t>player</a:t>
            </a:r>
            <a:r>
              <a:rPr lang="tr-TR" dirty="0">
                <a:solidFill>
                  <a:srgbClr val="EBEBEB"/>
                </a:solidFill>
              </a:rPr>
              <a:t>.</a:t>
            </a:r>
          </a:p>
          <a:p>
            <a:r>
              <a:rPr lang="tr-TR" dirty="0" err="1">
                <a:solidFill>
                  <a:srgbClr val="EBEBEB"/>
                </a:solidFill>
              </a:rPr>
              <a:t>After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adding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players</a:t>
            </a:r>
            <a:r>
              <a:rPr lang="tr-TR" dirty="0">
                <a:solidFill>
                  <a:srgbClr val="EBEBEB"/>
                </a:solidFill>
              </a:rPr>
              <a:t>, </a:t>
            </a:r>
            <a:r>
              <a:rPr lang="tr-TR" dirty="0" err="1">
                <a:solidFill>
                  <a:srgbClr val="EBEBEB"/>
                </a:solidFill>
              </a:rPr>
              <a:t>the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WhichPlayerStart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class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will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work</a:t>
            </a:r>
            <a:r>
              <a:rPr lang="tr-TR" dirty="0">
                <a:solidFill>
                  <a:srgbClr val="EBEBEB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254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CAA4166-36B5-4918-9901-5BA3588D2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tr-TR" sz="3600">
                <a:solidFill>
                  <a:srgbClr val="EBEBEB"/>
                </a:solidFill>
              </a:rPr>
              <a:t>WhichPlayerStart Class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3EACA9D-425E-4209-8641-4007C3B55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81" t="7942" r="20053" b="20852"/>
          <a:stretch/>
        </p:blipFill>
        <p:spPr>
          <a:xfrm>
            <a:off x="5553492" y="1854820"/>
            <a:ext cx="6542611" cy="3680218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74FBED-E08C-42D2-9C4F-EBDFEE0D5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EBEBEB"/>
                </a:solidFill>
              </a:rPr>
              <a:t>User rolls dice for 2 times.</a:t>
            </a:r>
          </a:p>
          <a:p>
            <a:r>
              <a:rPr lang="tr-TR">
                <a:solidFill>
                  <a:srgbClr val="EBEBEB"/>
                </a:solidFill>
              </a:rPr>
              <a:t>Class determines the higher dice value.</a:t>
            </a:r>
          </a:p>
          <a:p>
            <a:r>
              <a:rPr lang="tr-TR">
                <a:solidFill>
                  <a:srgbClr val="EBEBEB"/>
                </a:solidFill>
              </a:rPr>
              <a:t>If both values are the same, user needs to roll again.</a:t>
            </a:r>
          </a:p>
          <a:p>
            <a:r>
              <a:rPr lang="tr-TR">
                <a:solidFill>
                  <a:srgbClr val="EBEBEB"/>
                </a:solidFill>
              </a:rPr>
              <a:t>After Rolling is done, player with higher dice result starts the game.</a:t>
            </a:r>
          </a:p>
        </p:txBody>
      </p:sp>
    </p:spTree>
    <p:extLst>
      <p:ext uri="{BB962C8B-B14F-4D97-AF65-F5344CB8AC3E}">
        <p14:creationId xmlns:p14="http://schemas.microsoft.com/office/powerpoint/2010/main" val="1797679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18E1681-5A29-4237-B600-CABC0EEE5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EBEBEB"/>
                </a:solidFill>
              </a:rPr>
              <a:t>Square Class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9B03DC1-B8D7-4ECF-BE44-CC4364360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40" t="8086" r="3378" b="21135"/>
          <a:stretch/>
        </p:blipFill>
        <p:spPr>
          <a:xfrm>
            <a:off x="6075595" y="209145"/>
            <a:ext cx="5352376" cy="3010711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110FABA-61F2-43B1-B20F-20F092B71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59" y="1714500"/>
            <a:ext cx="4521107" cy="493435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EBEBEB"/>
                </a:solidFill>
              </a:rPr>
              <a:t>X and Y coordinates, rotation degrees, place number, name, price, rent, build cost, is it bought, is it special, is it buyable, house count, hotel count and owner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variables</a:t>
            </a:r>
            <a:r>
              <a:rPr lang="tr-TR" dirty="0">
                <a:solidFill>
                  <a:srgbClr val="EBEBEB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EBEBEB"/>
                </a:solidFill>
              </a:rPr>
              <a:t>X Y </a:t>
            </a:r>
            <a:r>
              <a:rPr lang="en-US" dirty="0" err="1">
                <a:solidFill>
                  <a:srgbClr val="EBEBEB"/>
                </a:solidFill>
              </a:rPr>
              <a:t>cooridnates</a:t>
            </a:r>
            <a:r>
              <a:rPr lang="en-US" dirty="0">
                <a:solidFill>
                  <a:srgbClr val="EBEBEB"/>
                </a:solidFill>
              </a:rPr>
              <a:t> and rotation degrees are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for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creating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shapes</a:t>
            </a:r>
            <a:r>
              <a:rPr lang="tr-TR" dirty="0">
                <a:solidFill>
                  <a:srgbClr val="EBEBEB"/>
                </a:solidFill>
              </a:rPr>
              <a:t> on board.</a:t>
            </a:r>
          </a:p>
          <a:p>
            <a:pPr>
              <a:lnSpc>
                <a:spcPct val="90000"/>
              </a:lnSpc>
            </a:pPr>
            <a:r>
              <a:rPr lang="tr-TR" dirty="0" err="1">
                <a:solidFill>
                  <a:srgbClr val="EBEBEB"/>
                </a:solidFill>
              </a:rPr>
              <a:t>It</a:t>
            </a:r>
            <a:r>
              <a:rPr lang="tr-TR" dirty="0">
                <a:solidFill>
                  <a:srgbClr val="EBEBEB"/>
                </a:solidFill>
              </a:rPr>
              <a:t> has Satın alındı, Satıldı </a:t>
            </a:r>
            <a:r>
              <a:rPr lang="tr-TR" dirty="0" err="1">
                <a:solidFill>
                  <a:srgbClr val="EBEBEB"/>
                </a:solidFill>
              </a:rPr>
              <a:t>and</a:t>
            </a:r>
            <a:r>
              <a:rPr lang="tr-TR" dirty="0">
                <a:solidFill>
                  <a:srgbClr val="EBEBEB"/>
                </a:solidFill>
              </a:rPr>
              <a:t> İnşaat yapıldı </a:t>
            </a:r>
            <a:r>
              <a:rPr lang="tr-TR" dirty="0" err="1">
                <a:solidFill>
                  <a:srgbClr val="EBEBEB"/>
                </a:solidFill>
              </a:rPr>
              <a:t>methods</a:t>
            </a:r>
            <a:r>
              <a:rPr lang="tr-TR" dirty="0">
                <a:solidFill>
                  <a:srgbClr val="EBEBEB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tr-TR" dirty="0">
              <a:solidFill>
                <a:srgbClr val="EBEBEB"/>
              </a:solidFill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8113BC8-29F1-4081-8731-C1223332AD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42" t="7943" r="19674" b="20709"/>
          <a:stretch/>
        </p:blipFill>
        <p:spPr>
          <a:xfrm>
            <a:off x="6040965" y="3346315"/>
            <a:ext cx="5421635" cy="33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66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64B6D18-031D-49F6-89AA-317F7071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EBEBEB"/>
                </a:solidFill>
              </a:rPr>
              <a:t>Player Class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E2D7C9A-B0C3-49F3-8116-310F4D179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59" t="15603" r="19256" b="30071"/>
          <a:stretch/>
        </p:blipFill>
        <p:spPr>
          <a:xfrm>
            <a:off x="5856375" y="280641"/>
            <a:ext cx="5782605" cy="3252715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75D6F1-F8E5-4B59-95C6-29A05652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have player number, name, first letter, money, gpa, wealth, location number, location square, grade total, player tour count and is it freezed </a:t>
            </a:r>
            <a:r>
              <a:rPr lang="tr-TR">
                <a:solidFill>
                  <a:srgbClr val="EBEBEB"/>
                </a:solidFill>
              </a:rPr>
              <a:t>values.</a:t>
            </a:r>
          </a:p>
          <a:p>
            <a:r>
              <a:rPr lang="tr-TR">
                <a:solidFill>
                  <a:srgbClr val="EBEBEB"/>
                </a:solidFill>
              </a:rPr>
              <a:t>Have 13 methods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6CE7F21-F57F-4016-8A88-E9F4B9B209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40" t="12341" r="14353" b="24681"/>
          <a:stretch/>
        </p:blipFill>
        <p:spPr>
          <a:xfrm>
            <a:off x="5856375" y="3605285"/>
            <a:ext cx="5906909" cy="297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13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İyon">
  <a:themeElements>
    <a:clrScheme name="İy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İy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İy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714</Words>
  <Application>Microsoft Office PowerPoint</Application>
  <PresentationFormat>Geniş ekran</PresentationFormat>
  <Paragraphs>86</Paragraphs>
  <Slides>21</Slides>
  <Notes>10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27" baseType="lpstr">
      <vt:lpstr>Arial</vt:lpstr>
      <vt:lpstr>Calibri</vt:lpstr>
      <vt:lpstr>Century Gothic</vt:lpstr>
      <vt:lpstr>Symbol</vt:lpstr>
      <vt:lpstr>Wingdings 3</vt:lpstr>
      <vt:lpstr>İyon</vt:lpstr>
      <vt:lpstr>PowerPoint Sunusu</vt:lpstr>
      <vt:lpstr>Contents</vt:lpstr>
      <vt:lpstr>Rules and Instructions of the Game </vt:lpstr>
      <vt:lpstr>Rules and Instructions of the Game</vt:lpstr>
      <vt:lpstr>General Design of the Classes </vt:lpstr>
      <vt:lpstr>Giriş Class</vt:lpstr>
      <vt:lpstr>WhichPlayerStart Class</vt:lpstr>
      <vt:lpstr>Square Class</vt:lpstr>
      <vt:lpstr>Player Class</vt:lpstr>
      <vt:lpstr>PowerPoint Sunusu</vt:lpstr>
      <vt:lpstr>Board Class</vt:lpstr>
      <vt:lpstr>Dice Class</vt:lpstr>
      <vt:lpstr>Finish Class</vt:lpstr>
      <vt:lpstr>Ev Satımı Class</vt:lpstr>
      <vt:lpstr>Main Class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Fuat Yiğit Koçyiğit</dc:creator>
  <cp:lastModifiedBy>Fuat Yiğit Koçyiğit</cp:lastModifiedBy>
  <cp:revision>10</cp:revision>
  <dcterms:created xsi:type="dcterms:W3CDTF">2021-01-17T09:45:01Z</dcterms:created>
  <dcterms:modified xsi:type="dcterms:W3CDTF">2021-01-17T12:30:14Z</dcterms:modified>
</cp:coreProperties>
</file>